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urumkan_crb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Государственное бюджетное учреждение здравоохранения «Курумканская Центральная районная больница»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ГБУЗ  «Курумканская ЦРБ»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7072362" cy="2286016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900" b="1" dirty="0" smtClean="0">
                <a:solidFill>
                  <a:schemeClr val="tx1"/>
                </a:solidFill>
                <a:latin typeface="Arial Black" pitchFamily="34" charset="0"/>
              </a:rPr>
              <a:t>Адрес : Республика Бурятия </a:t>
            </a:r>
          </a:p>
          <a:p>
            <a:pPr algn="r"/>
            <a:r>
              <a:rPr lang="ru-RU" sz="4900" b="1" dirty="0" smtClean="0">
                <a:solidFill>
                  <a:schemeClr val="tx1"/>
                </a:solidFill>
                <a:latin typeface="Arial Black" pitchFamily="34" charset="0"/>
              </a:rPr>
              <a:t>Курумканский район</a:t>
            </a:r>
          </a:p>
          <a:p>
            <a:pPr algn="r"/>
            <a:r>
              <a:rPr lang="ru-RU" sz="4900" b="1" dirty="0" smtClean="0">
                <a:solidFill>
                  <a:schemeClr val="tx1"/>
                </a:solidFill>
                <a:latin typeface="Arial Black" pitchFamily="34" charset="0"/>
              </a:rPr>
              <a:t>Село Курумкан </a:t>
            </a:r>
          </a:p>
          <a:p>
            <a:pPr algn="r"/>
            <a:r>
              <a:rPr lang="ru-RU" sz="4900" b="1" dirty="0" smtClean="0">
                <a:solidFill>
                  <a:schemeClr val="tx1"/>
                </a:solidFill>
                <a:latin typeface="Arial Black" pitchFamily="34" charset="0"/>
              </a:rPr>
              <a:t>Ул. Харпухаевой ,30</a:t>
            </a:r>
          </a:p>
          <a:p>
            <a:pPr algn="just"/>
            <a:endParaRPr lang="ru-RU" sz="49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4900" dirty="0" smtClean="0">
                <a:solidFill>
                  <a:schemeClr val="tx1"/>
                </a:solidFill>
                <a:latin typeface="Arial Black" pitchFamily="34" charset="0"/>
              </a:rPr>
              <a:t>Обслуживаемое население – 13599 человек (детское – 4217 чел., взрослое 9382 чел.)</a:t>
            </a:r>
          </a:p>
          <a:p>
            <a:pPr algn="r"/>
            <a:endParaRPr lang="ru-RU" sz="49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sz="49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Инфраструктура Курумкана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146" name="Picture 2" descr="C:\Users\user\Pictures\img_20161125_121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286016" cy="1718964"/>
          </a:xfrm>
          <a:prstGeom prst="rect">
            <a:avLst/>
          </a:prstGeom>
          <a:noFill/>
        </p:spPr>
      </p:pic>
      <p:pic>
        <p:nvPicPr>
          <p:cNvPr id="6147" name="Picture 3" descr="C:\Users\user\Pictures\dsc_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2428892" cy="1797380"/>
          </a:xfrm>
          <a:prstGeom prst="rect">
            <a:avLst/>
          </a:prstGeom>
          <a:noFill/>
        </p:spPr>
      </p:pic>
      <p:pic>
        <p:nvPicPr>
          <p:cNvPr id="6148" name="Picture 4" descr="C:\Users\user\Pictures\file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643206" cy="1643074"/>
          </a:xfrm>
          <a:prstGeom prst="rect">
            <a:avLst/>
          </a:prstGeom>
          <a:noFill/>
        </p:spPr>
      </p:pic>
      <p:pic>
        <p:nvPicPr>
          <p:cNvPr id="6149" name="Picture 5" descr="C:\Users\user\Pictures\otel-ilik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85860"/>
            <a:ext cx="2646284" cy="1714512"/>
          </a:xfrm>
          <a:prstGeom prst="rect">
            <a:avLst/>
          </a:prstGeom>
          <a:noFill/>
        </p:spPr>
      </p:pic>
      <p:pic>
        <p:nvPicPr>
          <p:cNvPr id="6150" name="Picture 6" descr="C:\Users\user\Pictures\28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143512"/>
            <a:ext cx="2714644" cy="1585910"/>
          </a:xfrm>
          <a:prstGeom prst="rect">
            <a:avLst/>
          </a:prstGeom>
          <a:noFill/>
        </p:spPr>
      </p:pic>
      <p:pic>
        <p:nvPicPr>
          <p:cNvPr id="6151" name="Picture 7" descr="C:\Users\user\Pictures\1200px-Kurumkan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285860"/>
            <a:ext cx="2973079" cy="2227332"/>
          </a:xfrm>
          <a:prstGeom prst="rect">
            <a:avLst/>
          </a:prstGeom>
          <a:noFill/>
        </p:spPr>
      </p:pic>
      <p:pic>
        <p:nvPicPr>
          <p:cNvPr id="6152" name="Picture 8" descr="C:\Users\user\Pictures\umkhey-kurumkan-768x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643314"/>
            <a:ext cx="2643206" cy="1982405"/>
          </a:xfrm>
          <a:prstGeom prst="rect">
            <a:avLst/>
          </a:prstGeom>
          <a:noFill/>
        </p:spPr>
      </p:pic>
      <p:pic>
        <p:nvPicPr>
          <p:cNvPr id="6154" name="Picture 10" descr="C:\Users\user\Pictures\kuchiger-house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929198"/>
            <a:ext cx="2714612" cy="181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Добро пожаловать!</a:t>
            </a:r>
            <a:endParaRPr lang="ru-RU" sz="6600" b="1" dirty="0">
              <a:latin typeface="Monotype Corsiva" pitchFamily="66" charset="0"/>
            </a:endParaRPr>
          </a:p>
        </p:txBody>
      </p:sp>
      <p:pic>
        <p:nvPicPr>
          <p:cNvPr id="7170" name="Picture 2" descr="C:\Users\user\Pictures\X6VhhEQLaJ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29028"/>
            <a:ext cx="7000924" cy="387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Главный врач: Банаева </a:t>
            </a:r>
            <a:r>
              <a:rPr lang="ru-RU" sz="2800" b="1" i="1" dirty="0" err="1" smtClean="0">
                <a:latin typeface="Monotype Corsiva" pitchFamily="66" charset="0"/>
                <a:cs typeface="Times New Roman" pitchFamily="18" charset="0"/>
              </a:rPr>
              <a:t>Баярма</a:t>
            </a: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cs typeface="Times New Roman" pitchFamily="18" charset="0"/>
              </a:rPr>
              <a:t>Дашиевна</a:t>
            </a:r>
            <a:endParaRPr lang="en-US" sz="28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Контактный телефон: 8(301)-4941- 585                   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                                        8(301)-4941- 211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                              сот.тел.8924653 0220</a:t>
            </a:r>
            <a:endParaRPr lang="en-US" sz="28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/>
            <a:r>
              <a:rPr lang="en-US" sz="2800" b="1" i="1" dirty="0" smtClean="0">
                <a:latin typeface="Monotype Corsiva" pitchFamily="66" charset="0"/>
                <a:cs typeface="Times New Roman" pitchFamily="18" charset="0"/>
              </a:rPr>
              <a:t>E-mail</a:t>
            </a: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en-US" sz="2800" b="1" i="1" u="sng" dirty="0" smtClean="0">
                <a:latin typeface="Monotype Corsiva" pitchFamily="66" charset="0"/>
                <a:cs typeface="Times New Roman" pitchFamily="18" charset="0"/>
                <a:hlinkClick r:id="rId2"/>
              </a:rPr>
              <a:t>kurumkan_crb@mail.ru</a:t>
            </a:r>
            <a:endParaRPr lang="en-US" sz="2800" b="1" i="1" u="sng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i="1" u="sng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671640, Республика Бурятия, Курумканский район, с. Курумкан, </a:t>
            </a:r>
            <a:r>
              <a:rPr lang="ru-RU" sz="2800" b="1" i="1" dirty="0" err="1" smtClean="0">
                <a:latin typeface="Monotype Corsiva" pitchFamily="66" charset="0"/>
                <a:cs typeface="Times New Roman" pitchFamily="18" charset="0"/>
              </a:rPr>
              <a:t>ул.Харпухаевой</a:t>
            </a: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, 30.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5122" name="Picture 2" descr="C:\Users\user\Desktop\ОМК\фото ЦРБ\DSC0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Функционирует стационар на 70 коек 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на 5 отделений: 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-терапевтическое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-хирургическое 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-гинекологическое 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-детское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-инфекционное</a:t>
            </a:r>
            <a:endParaRPr lang="ru-RU" sz="28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4" descr="C:\Users\user\Desktop\биографии\фотографии для ОК АМО\Фото0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3786718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ОМК\фото ЦРБ\DSC0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364333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	Поликлиника на 400 посещений в смену, прием ведут специалисты по 18 специальностям.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	</a:t>
            </a:r>
            <a:r>
              <a:rPr lang="ru-RU" dirty="0" err="1" smtClean="0">
                <a:latin typeface="Arial Black" pitchFamily="34" charset="0"/>
                <a:cs typeface="Aharoni" pitchFamily="2" charset="-79"/>
              </a:rPr>
              <a:t>Параклиническая</a:t>
            </a:r>
            <a:r>
              <a:rPr lang="ru-RU" dirty="0" smtClean="0">
                <a:latin typeface="Arial Black" pitchFamily="34" charset="0"/>
                <a:cs typeface="Aharoni" pitchFamily="2" charset="-79"/>
              </a:rPr>
              <a:t> служба включает в себя: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Рентген-кабинет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Кабинет УЗД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Эндоскопический кабинет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Кабинет функциональной диагностики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Кабинет физиотерапии, ЛФК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Клинико-диагностическая лаборатория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	Функционирует аптека и отделение скорой медицинской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\\OMK\Users\Public\IMG005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2357454" cy="1928826"/>
          </a:xfrm>
          <a:prstGeom prst="rect">
            <a:avLst/>
          </a:prstGeom>
          <a:noFill/>
        </p:spPr>
      </p:pic>
      <p:pic>
        <p:nvPicPr>
          <p:cNvPr id="1027" name="Picture 3" descr="\\OMK\Users\Public\DSC02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714612" cy="2035959"/>
          </a:xfrm>
          <a:prstGeom prst="rect">
            <a:avLst/>
          </a:prstGeom>
          <a:noFill/>
        </p:spPr>
      </p:pic>
      <p:pic>
        <p:nvPicPr>
          <p:cNvPr id="1028" name="Picture 4" descr="C:\Users\user\Documents\Админ 1\Как написать характеристику сотрудника\фото для работы\IMG_1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357826"/>
            <a:ext cx="2214578" cy="135732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71876"/>
            <a:ext cx="2714644" cy="168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Участковая сеть: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 Black" pitchFamily="34" charset="0"/>
              </a:rPr>
              <a:t>5 врачебных амбулаторий: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Дыренская ВА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Arial Black" pitchFamily="34" charset="0"/>
              </a:rPr>
              <a:t>Барагханская</a:t>
            </a:r>
            <a:r>
              <a:rPr lang="ru-RU" sz="2400" dirty="0" smtClean="0">
                <a:latin typeface="Arial Black" pitchFamily="34" charset="0"/>
              </a:rPr>
              <a:t> ВА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Black" pitchFamily="34" charset="0"/>
              </a:rPr>
              <a:t>Майская ВА 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Arial Black" pitchFamily="34" charset="0"/>
              </a:rPr>
              <a:t>Гаргинская</a:t>
            </a:r>
            <a:r>
              <a:rPr lang="ru-RU" sz="2400" dirty="0" smtClean="0">
                <a:latin typeface="Arial Black" pitchFamily="34" charset="0"/>
              </a:rPr>
              <a:t> ВОП 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Arial Black" pitchFamily="34" charset="0"/>
              </a:rPr>
              <a:t>Аргадинская</a:t>
            </a:r>
            <a:r>
              <a:rPr lang="ru-RU" sz="2400" dirty="0" smtClean="0">
                <a:latin typeface="Arial Black" pitchFamily="34" charset="0"/>
              </a:rPr>
              <a:t> ВА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 Black" pitchFamily="34" charset="0"/>
              </a:rPr>
              <a:t>6 </a:t>
            </a:r>
            <a:r>
              <a:rPr lang="ru-RU" sz="2400" dirty="0" err="1" smtClean="0">
                <a:latin typeface="Arial Black" pitchFamily="34" charset="0"/>
              </a:rPr>
              <a:t>ФАПов</a:t>
            </a:r>
            <a:r>
              <a:rPr lang="ru-RU" sz="2400" dirty="0" smtClean="0">
                <a:latin typeface="Arial Black" pitchFamily="34" charset="0"/>
              </a:rPr>
              <a:t> (с. </a:t>
            </a:r>
            <a:r>
              <a:rPr lang="ru-RU" sz="2400" dirty="0" err="1" smtClean="0">
                <a:latin typeface="Arial Black" pitchFamily="34" charset="0"/>
              </a:rPr>
              <a:t>Сахули</a:t>
            </a:r>
            <a:r>
              <a:rPr lang="ru-RU" sz="2400" dirty="0" smtClean="0">
                <a:latin typeface="Arial Black" pitchFamily="34" charset="0"/>
              </a:rPr>
              <a:t>, с.Могойто, </a:t>
            </a:r>
            <a:r>
              <a:rPr lang="ru-RU" sz="2400" dirty="0" err="1" smtClean="0">
                <a:latin typeface="Arial Black" pitchFamily="34" charset="0"/>
              </a:rPr>
              <a:t>с.Улюнхан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с.Элэсун</a:t>
            </a:r>
            <a:r>
              <a:rPr lang="ru-RU" sz="2400" dirty="0" smtClean="0">
                <a:latin typeface="Arial Black" pitchFamily="34" charset="0"/>
              </a:rPr>
              <a:t>, с.Шаманка, с.Верхняя </a:t>
            </a:r>
            <a:r>
              <a:rPr lang="ru-RU" sz="2400" dirty="0" err="1" smtClean="0">
                <a:latin typeface="Arial Black" pitchFamily="34" charset="0"/>
              </a:rPr>
              <a:t>Аргада</a:t>
            </a:r>
            <a:r>
              <a:rPr lang="ru-RU" sz="2400" dirty="0" smtClean="0">
                <a:latin typeface="Arial Black" pitchFamily="34" charset="0"/>
              </a:rPr>
              <a:t>)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 descr="\\OMK\Users\Public\фото ФАП Сахули стало\image-0-02-04-30b5865fdd4999b9b584e911b1c1d3ce405c974e745aa791962d6f91f5d5c81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3571900" cy="2214578"/>
          </a:xfrm>
          <a:prstGeom prst="rect">
            <a:avLst/>
          </a:prstGeom>
          <a:noFill/>
        </p:spPr>
      </p:pic>
      <p:pic>
        <p:nvPicPr>
          <p:cNvPr id="2051" name="Picture 3" descr="\\OMK\Users\Public\фото ФАП Сахули стало\image-0-02-05-418f8e4b7bbe1e555d8628b4aae3833f8e38eebb8372ceeb33834d2fa213c1e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7694"/>
            <a:ext cx="3812106" cy="222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Всего в ГБУЗ»Курумканская ЦРБ» работает – 46 врачей и 121 средних медицинских работников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/>
              <a:t>По программе «Земский доктор» в район приехали работать с 2011 по 2018годы 48 врачей, из них 38 врачей работают по настоящее время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6583362"/>
          </a:xfrm>
        </p:spPr>
        <p:txBody>
          <a:bodyPr/>
          <a:lstStyle/>
          <a:p>
            <a:pPr eaLnBrk="1" hangingPunct="1"/>
            <a:r>
              <a:rPr lang="ru-RU" sz="3200" b="1" u="sng" dirty="0" smtClean="0">
                <a:latin typeface="Times New Roman" pitchFamily="18" charset="0"/>
              </a:rPr>
              <a:t>В настоящее время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sz="3200" b="1" u="sng" dirty="0" smtClean="0">
                <a:latin typeface="Times New Roman" pitchFamily="18" charset="0"/>
              </a:rPr>
              <a:t> вакантных должностей врачей в ЦРБ, в том числе:</a:t>
            </a:r>
            <a:br>
              <a:rPr lang="ru-RU" sz="3200" b="1" u="sng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врач- терапевт – 3;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врач анестезиолог-реаниматолог – 1;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врач-эндокринолог – 1;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</a:rPr>
              <a:t>вакантные должности врачей в участковые больницы:</a:t>
            </a:r>
            <a:br>
              <a:rPr lang="ru-RU" sz="3200" b="1" u="sng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врач - терапевт в  </a:t>
            </a:r>
            <a:r>
              <a:rPr lang="ru-RU" sz="3200" b="1" dirty="0" err="1" smtClean="0">
                <a:latin typeface="Times New Roman" pitchFamily="18" charset="0"/>
              </a:rPr>
              <a:t>Аргадинскую</a:t>
            </a:r>
            <a:r>
              <a:rPr lang="ru-RU" sz="3200" b="1" dirty="0" smtClean="0">
                <a:latin typeface="Times New Roman" pitchFamily="18" charset="0"/>
              </a:rPr>
              <a:t> ВА – 1;</a:t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32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3547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Black" pitchFamily="34" charset="0"/>
              </a:rPr>
              <a:t>Возможности ЛПУ для привлечения врачебных кадров по жилью: 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Республиканские целевые программы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- «Земский врач»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- Программа: «Устойчивое развитие сельских территорий» с правом предоставления субсидий на строительство и покупку жилья  по программе «Молодые специалисты», «Молодая семья».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 настоящее время по Программе «Молодые специалисты» получили земельные участки для индивидуального жилищного строительства 35 врачей и  37 медицинских сестер,  построили жильё 7 врачей.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Ежегодно проводятся выплаты по коммунальным услугам медицинским работникам, проживающим в сельской местности в размере 6650 рублей,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 благоустроенных квартирах выплаты зависят от площади проживания.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latin typeface="Arial Black" pitchFamily="34" charset="0"/>
              </a:rPr>
              <a:t>Возможности ЛПУ для дополнительного денежного обеспечения врачей</a:t>
            </a:r>
            <a:r>
              <a:rPr lang="ru-RU" sz="2400" dirty="0" smtClean="0">
                <a:latin typeface="Arial Black" pitchFamily="34" charset="0"/>
              </a:rPr>
              <a:t>: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дополнительно к заработной плате участковый врач получает федеральную выплату -  </a:t>
            </a:r>
            <a:r>
              <a:rPr lang="ru-RU" sz="2400" b="1" dirty="0" smtClean="0">
                <a:latin typeface="Arial Black" pitchFamily="34" charset="0"/>
              </a:rPr>
              <a:t>18000</a:t>
            </a:r>
            <a:r>
              <a:rPr lang="ru-RU" sz="2400" dirty="0" smtClean="0">
                <a:latin typeface="Arial Black" pitchFamily="34" charset="0"/>
              </a:rPr>
              <a:t> рублей (приравненный к районам Крайнего Севера)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за </a:t>
            </a:r>
            <a:r>
              <a:rPr lang="ru-RU" sz="2400" b="1" dirty="0" err="1" smtClean="0">
                <a:latin typeface="Arial Black" pitchFamily="34" charset="0"/>
              </a:rPr>
              <a:t>медстаж</a:t>
            </a:r>
            <a:r>
              <a:rPr lang="ru-RU" sz="2400" dirty="0" smtClean="0">
                <a:latin typeface="Arial Black" pitchFamily="34" charset="0"/>
              </a:rPr>
              <a:t>: 3 года работы – 30 %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                       5 лет                – 45 %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                      8 лет                – 60%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</a:t>
            </a:r>
            <a:r>
              <a:rPr lang="ru-RU" sz="2400" b="1" dirty="0" smtClean="0">
                <a:latin typeface="Arial Black" pitchFamily="34" charset="0"/>
              </a:rPr>
              <a:t>сельские – 25 %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</a:t>
            </a:r>
            <a:r>
              <a:rPr lang="ru-RU" sz="2400" b="1" dirty="0" smtClean="0">
                <a:latin typeface="Arial Black" pitchFamily="34" charset="0"/>
              </a:rPr>
              <a:t>северные – 50%</a:t>
            </a:r>
            <a:r>
              <a:rPr lang="ru-RU" sz="2400" dirty="0" smtClean="0">
                <a:latin typeface="Arial Black" pitchFamily="34" charset="0"/>
              </a:rPr>
              <a:t>, из них </a:t>
            </a:r>
            <a:r>
              <a:rPr lang="ru-RU" sz="2400" b="1" dirty="0" smtClean="0">
                <a:latin typeface="Arial Black" pitchFamily="34" charset="0"/>
              </a:rPr>
              <a:t>30 % - районный коэффициент</a:t>
            </a:r>
            <a:r>
              <a:rPr lang="ru-RU" sz="2400" dirty="0" smtClean="0">
                <a:latin typeface="Arial Black" pitchFamily="34" charset="0"/>
              </a:rPr>
              <a:t> начисляется сразу к заработку, 30 % молодые специалисты до 30 лет зарабатывают по 10 % каждые полгода, т. е. за 1,5 года работы в районе, старше 30 лет по 10 % ежегодно.</a:t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194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учреждение здравоохранения «Курумканская Центральная районная больница» ГБУЗ  «Курумканская ЦРБ»</vt:lpstr>
      <vt:lpstr>Слайд 2</vt:lpstr>
      <vt:lpstr>Функционирует стационар на 70 коек  на 5 отделений:  -терапевтическое -хирургическое  -гинекологическое  -детское -инфекционное</vt:lpstr>
      <vt:lpstr>Слайд 4</vt:lpstr>
      <vt:lpstr>Слайд 5</vt:lpstr>
      <vt:lpstr>Всего в ГБУЗ»Курумканская ЦРБ» работает – 46 врачей и 121 средних медицинских работников</vt:lpstr>
      <vt:lpstr>В настоящее время 5 вакантных должностей врачей в ЦРБ, в том числе: врач- терапевт – 3; врач анестезиолог-реаниматолог – 1; врач-эндокринолог – 1;  вакантные должности врачей в участковые больницы: врач - терапевт в  Аргадинскую ВА – 1; </vt:lpstr>
      <vt:lpstr>Возможности ЛПУ для привлечения врачебных кадров по жилью:   Республиканские целевые программы - «Земский врач»  - Программа: «Устойчивое развитие сельских территорий» с правом предоставления субсидий на строительство и покупку жилья  по программе «Молодые специалисты», «Молодая семья».   В настоящее время по Программе «Молодые специалисты» получили земельные участки для индивидуального жилищного строительства 35 врачей и  37 медицинских сестер,  построили жильё 7 врачей.  Ежегодно проводятся выплаты по коммунальным услугам медицинским работникам, проживающим в сельской местности в размере 6650 рублей,  в благоустроенных квартирах выплаты зависят от площади проживания.    </vt:lpstr>
      <vt:lpstr>Возможности ЛПУ для дополнительного денежного обеспечения врачей: - дополнительно к заработной плате участковый врач получает федеральную выплату -  18000 рублей (приравненный к районам Крайнего Севера) - за медстаж: 3 года работы – 30 %                         5 лет                – 45 %                        8 лет                – 60% - сельские – 25 % - северные – 50%, из них 30 % - районный коэффициент начисляется сразу к заработку, 30 % молодые специалисты до 30 лет зарабатывают по 10 % каждые полгода, т. е. за 1,5 года работы в районе, старше 30 лет по 10 % ежегодно. </vt:lpstr>
      <vt:lpstr>Инфраструктура Курумкана</vt:lpstr>
      <vt:lpstr>Добро пожаловать!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«Курумканская Центральная районная больница»</dc:title>
  <dc:creator>user</dc:creator>
  <cp:lastModifiedBy>Доктор</cp:lastModifiedBy>
  <cp:revision>33</cp:revision>
  <dcterms:created xsi:type="dcterms:W3CDTF">2018-12-05T03:55:07Z</dcterms:created>
  <dcterms:modified xsi:type="dcterms:W3CDTF">2018-12-07T09:22:08Z</dcterms:modified>
</cp:coreProperties>
</file>